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2" autoAdjust="0"/>
    <p:restoredTop sz="94610" autoAdjust="0"/>
  </p:normalViewPr>
  <p:slideViewPr>
    <p:cSldViewPr snapToGrid="0" snapToObjects="1">
      <p:cViewPr varScale="1">
        <p:scale>
          <a:sx n="96" d="100"/>
          <a:sy n="96" d="100"/>
        </p:scale>
        <p:origin x="-378" y="-10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73981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Создание своего бренда одежды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373636"/>
            <a:ext cx="747760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Создание собственного бренда одежды - это уникальная возможность выразить свой стиль, ценности и предложить что-то уникальное покупателям. Каждый шаг - от исследования рынка до создания фирменного стиля - играет важную роль в успешном развитии бренда. В этом руководстве мы изучим ключевые этапы создания бренда одежды, начиная от исследования рынка и заканчивая мониторингом результатов работы бренда.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48342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6466761"/>
            <a:ext cx="316384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7952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Мониторинг и анализ результатов работы бренда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712607"/>
            <a:ext cx="10554414" cy="2637353"/>
          </a:xfrm>
          <a:prstGeom prst="roundRect">
            <a:avLst>
              <a:gd name="adj" fmla="val 37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720227"/>
            <a:ext cx="10538103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8855" y="3861078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Показатели успеха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85009" y="3861078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Понимание клиентов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97353" y="3861078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Модификация стратегии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045613" y="4357330"/>
            <a:ext cx="10538103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268855" y="4498181"/>
            <a:ext cx="30641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Отслеживание продаж и прибыли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785009" y="4498181"/>
            <a:ext cx="306038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Сбор обратной связи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297353" y="4498181"/>
            <a:ext cx="30641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Анализ результатов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2045613" y="5349835"/>
            <a:ext cx="10538103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2268855" y="5490686"/>
            <a:ext cx="30641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Изучение эффективности маркетинговых кампаний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785009" y="5490686"/>
            <a:ext cx="30603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Изучение трендов и предпочтений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297353" y="5490686"/>
            <a:ext cx="306419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Развитие и улучшение бренда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62972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Исследование рынка и анализ конкурентов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573893"/>
            <a:ext cx="24995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Сбор информации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143250"/>
            <a:ext cx="3156347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Первый этап - это тщательное исследование текущего рынка. Это включает анализ потребностей потенциальных покупателей, предпочтения, тенденции моды и ресурсы, которые предлагают конкуренты.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2573893"/>
            <a:ext cx="28663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Оценка конкуренции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143250"/>
            <a:ext cx="3156347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Анализ конкурентов поможет понять, какие бренды уже находятся на рынке и какие преимущества они предлагают. Это поможет определить уникальные характеристики, которые можно внести в создаваемый бренд.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257389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Определение позиционирования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490436"/>
            <a:ext cx="3156347" cy="39094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Исследование рынка позволяет определить, насколько насыщенным является рынок, анализируя конкурентов и производимые товары, а также потенциальные клиенты и их запросы. На основе этого можно выделить нишу для своего бренда.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656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20353" y="2886670"/>
            <a:ext cx="8737640" cy="5913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57"/>
              </a:lnSpc>
              <a:buNone/>
            </a:pPr>
            <a:r>
              <a:rPr lang="en-US" sz="3725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Определение с направлением бренда</a:t>
            </a:r>
            <a:endParaRPr lang="en-US" sz="3725" dirty="0"/>
          </a:p>
        </p:txBody>
      </p:sp>
      <p:sp>
        <p:nvSpPr>
          <p:cNvPr id="6" name="Shape 2"/>
          <p:cNvSpPr/>
          <p:nvPr/>
        </p:nvSpPr>
        <p:spPr>
          <a:xfrm>
            <a:off x="2820353" y="3909774"/>
            <a:ext cx="425768" cy="425768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991207" y="3945255"/>
            <a:ext cx="83939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4"/>
              </a:lnSpc>
              <a:buNone/>
            </a:pPr>
            <a:r>
              <a:rPr lang="en-US" sz="2235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35" dirty="0"/>
          </a:p>
        </p:txBody>
      </p:sp>
      <p:sp>
        <p:nvSpPr>
          <p:cNvPr id="8" name="Text 4"/>
          <p:cNvSpPr/>
          <p:nvPr/>
        </p:nvSpPr>
        <p:spPr>
          <a:xfrm>
            <a:off x="3435310" y="3974783"/>
            <a:ext cx="2255401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8"/>
              </a:lnSpc>
              <a:buNone/>
            </a:pPr>
            <a:r>
              <a:rPr lang="en-US" sz="186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Источник вдохновения</a:t>
            </a:r>
            <a:endParaRPr lang="en-US" sz="1863" dirty="0"/>
          </a:p>
        </p:txBody>
      </p:sp>
      <p:sp>
        <p:nvSpPr>
          <p:cNvPr id="9" name="Text 5"/>
          <p:cNvSpPr/>
          <p:nvPr/>
        </p:nvSpPr>
        <p:spPr>
          <a:xfrm>
            <a:off x="3435310" y="4679513"/>
            <a:ext cx="2255401" cy="3028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4"/>
              </a:lnSpc>
              <a:buNone/>
            </a:pPr>
            <a:r>
              <a:rPr lang="en-US" sz="149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Определение источника вдохновения для бренда поможет создать уникальную идентичность. Это может быть природа, искусство, культура или даже повседневная жизнь.</a:t>
            </a:r>
            <a:endParaRPr lang="en-US" sz="1490" dirty="0"/>
          </a:p>
        </p:txBody>
      </p:sp>
      <p:sp>
        <p:nvSpPr>
          <p:cNvPr id="10" name="Shape 6"/>
          <p:cNvSpPr/>
          <p:nvPr/>
        </p:nvSpPr>
        <p:spPr>
          <a:xfrm>
            <a:off x="5879902" y="3909774"/>
            <a:ext cx="425768" cy="425768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018728" y="3945255"/>
            <a:ext cx="14811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4"/>
              </a:lnSpc>
              <a:buNone/>
            </a:pPr>
            <a:r>
              <a:rPr lang="en-US" sz="2235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35" dirty="0"/>
          </a:p>
        </p:txBody>
      </p:sp>
      <p:sp>
        <p:nvSpPr>
          <p:cNvPr id="12" name="Text 8"/>
          <p:cNvSpPr/>
          <p:nvPr/>
        </p:nvSpPr>
        <p:spPr>
          <a:xfrm>
            <a:off x="6494859" y="3974783"/>
            <a:ext cx="2255401" cy="591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8"/>
              </a:lnSpc>
              <a:buNone/>
            </a:pPr>
            <a:r>
              <a:rPr lang="en-US" sz="186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Ценностные установки</a:t>
            </a:r>
            <a:endParaRPr lang="en-US" sz="1863" dirty="0"/>
          </a:p>
        </p:txBody>
      </p:sp>
      <p:sp>
        <p:nvSpPr>
          <p:cNvPr id="13" name="Text 9"/>
          <p:cNvSpPr/>
          <p:nvPr/>
        </p:nvSpPr>
        <p:spPr>
          <a:xfrm>
            <a:off x="6494859" y="4679513"/>
            <a:ext cx="2255401" cy="2423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4"/>
              </a:lnSpc>
              <a:buNone/>
            </a:pPr>
            <a:r>
              <a:rPr lang="en-US" sz="149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Определение ценностей, которые лежат в основе вашего бренда, позволяет установить глубокие связи с клиентами, которые разделяют эти ценности.</a:t>
            </a:r>
            <a:endParaRPr lang="en-US" sz="1490" dirty="0"/>
          </a:p>
        </p:txBody>
      </p:sp>
      <p:sp>
        <p:nvSpPr>
          <p:cNvPr id="14" name="Shape 10"/>
          <p:cNvSpPr/>
          <p:nvPr/>
        </p:nvSpPr>
        <p:spPr>
          <a:xfrm>
            <a:off x="8939451" y="3909774"/>
            <a:ext cx="425768" cy="425768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072563" y="3945255"/>
            <a:ext cx="159425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4"/>
              </a:lnSpc>
              <a:buNone/>
            </a:pPr>
            <a:r>
              <a:rPr lang="en-US" sz="2235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235" dirty="0"/>
          </a:p>
        </p:txBody>
      </p:sp>
      <p:sp>
        <p:nvSpPr>
          <p:cNvPr id="16" name="Text 12"/>
          <p:cNvSpPr/>
          <p:nvPr/>
        </p:nvSpPr>
        <p:spPr>
          <a:xfrm>
            <a:off x="9554408" y="3974783"/>
            <a:ext cx="1892498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8"/>
              </a:lnSpc>
              <a:buNone/>
            </a:pPr>
            <a:r>
              <a:rPr lang="en-US" sz="186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Аудитория</a:t>
            </a:r>
            <a:endParaRPr lang="en-US" sz="1863" dirty="0"/>
          </a:p>
        </p:txBody>
      </p:sp>
      <p:sp>
        <p:nvSpPr>
          <p:cNvPr id="17" name="Text 13"/>
          <p:cNvSpPr/>
          <p:nvPr/>
        </p:nvSpPr>
        <p:spPr>
          <a:xfrm>
            <a:off x="9554408" y="4383881"/>
            <a:ext cx="2255401" cy="2726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4"/>
              </a:lnSpc>
              <a:buNone/>
            </a:pPr>
            <a:r>
              <a:rPr lang="en-US" sz="149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Определение целевой аудитории - ключевой шаг для понимания предпочтений и потребностей клиентов, которые будут влиять на концепцию бренда и его имиджа.</a:t>
            </a:r>
            <a:endParaRPr lang="en-US" sz="14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15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0437" y="581382"/>
            <a:ext cx="9387126" cy="1321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3"/>
              </a:lnSpc>
              <a:buNone/>
            </a:pPr>
            <a:r>
              <a:rPr lang="en-US" sz="4162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Создание концепции бренда и его имиджа</a:t>
            </a:r>
            <a:endParaRPr lang="en-US" sz="4162" dirty="0"/>
          </a:p>
        </p:txBody>
      </p:sp>
      <p:sp>
        <p:nvSpPr>
          <p:cNvPr id="6" name="Shape 2"/>
          <p:cNvSpPr/>
          <p:nvPr/>
        </p:nvSpPr>
        <p:spPr>
          <a:xfrm>
            <a:off x="4746427" y="2220039"/>
            <a:ext cx="42267" cy="5430083"/>
          </a:xfrm>
          <a:prstGeom prst="roundRect">
            <a:avLst>
              <a:gd name="adj" fmla="val 225103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5005328" y="2601813"/>
            <a:ext cx="739973" cy="42267"/>
          </a:xfrm>
          <a:prstGeom prst="roundRect">
            <a:avLst>
              <a:gd name="adj" fmla="val 225103"/>
            </a:avLst>
          </a:prstGeom>
          <a:solidFill>
            <a:srgbClr val="B8BFDF"/>
          </a:solidFill>
          <a:ln/>
        </p:spPr>
      </p:sp>
      <p:sp>
        <p:nvSpPr>
          <p:cNvPr id="8" name="Shape 4"/>
          <p:cNvSpPr/>
          <p:nvPr/>
        </p:nvSpPr>
        <p:spPr>
          <a:xfrm>
            <a:off x="4529673" y="2385179"/>
            <a:ext cx="475655" cy="475655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0650" y="2424708"/>
            <a:ext cx="93702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497" dirty="0"/>
          </a:p>
        </p:txBody>
      </p:sp>
      <p:sp>
        <p:nvSpPr>
          <p:cNvPr id="10" name="Text 6"/>
          <p:cNvSpPr/>
          <p:nvPr/>
        </p:nvSpPr>
        <p:spPr>
          <a:xfrm>
            <a:off x="5930265" y="2431375"/>
            <a:ext cx="2114312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en-US" sz="208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Storytelling</a:t>
            </a:r>
            <a:endParaRPr lang="en-US" sz="2081" dirty="0"/>
          </a:p>
        </p:txBody>
      </p:sp>
      <p:sp>
        <p:nvSpPr>
          <p:cNvPr id="11" name="Text 7"/>
          <p:cNvSpPr/>
          <p:nvPr/>
        </p:nvSpPr>
        <p:spPr>
          <a:xfrm>
            <a:off x="5930265" y="2888575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4"/>
              </a:lnSpc>
              <a:buNone/>
            </a:pPr>
            <a:r>
              <a:rPr lang="en-US" sz="166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Создание уникальной истории бренда, которая будет цеплять клиентов и передавать ценности компании.</a:t>
            </a:r>
            <a:endParaRPr lang="en-US" sz="1665" dirty="0"/>
          </a:p>
        </p:txBody>
      </p:sp>
      <p:sp>
        <p:nvSpPr>
          <p:cNvPr id="12" name="Shape 8"/>
          <p:cNvSpPr/>
          <p:nvPr/>
        </p:nvSpPr>
        <p:spPr>
          <a:xfrm>
            <a:off x="5005328" y="4369534"/>
            <a:ext cx="739973" cy="42267"/>
          </a:xfrm>
          <a:prstGeom prst="roundRect">
            <a:avLst>
              <a:gd name="adj" fmla="val 225103"/>
            </a:avLst>
          </a:prstGeom>
          <a:solidFill>
            <a:srgbClr val="B8BFDF"/>
          </a:solidFill>
          <a:ln/>
        </p:spPr>
      </p:sp>
      <p:sp>
        <p:nvSpPr>
          <p:cNvPr id="13" name="Shape 9"/>
          <p:cNvSpPr/>
          <p:nvPr/>
        </p:nvSpPr>
        <p:spPr>
          <a:xfrm>
            <a:off x="4529673" y="4152900"/>
            <a:ext cx="475655" cy="475655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84812" y="4192429"/>
            <a:ext cx="165378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497" dirty="0"/>
          </a:p>
        </p:txBody>
      </p:sp>
      <p:sp>
        <p:nvSpPr>
          <p:cNvPr id="15" name="Text 11"/>
          <p:cNvSpPr/>
          <p:nvPr/>
        </p:nvSpPr>
        <p:spPr>
          <a:xfrm>
            <a:off x="5930265" y="4199096"/>
            <a:ext cx="2114312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en-US" sz="208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Brand Identity</a:t>
            </a:r>
            <a:endParaRPr lang="en-US" sz="2081" dirty="0"/>
          </a:p>
        </p:txBody>
      </p:sp>
      <p:sp>
        <p:nvSpPr>
          <p:cNvPr id="16" name="Text 12"/>
          <p:cNvSpPr/>
          <p:nvPr/>
        </p:nvSpPr>
        <p:spPr>
          <a:xfrm>
            <a:off x="5930265" y="4656296"/>
            <a:ext cx="7907298" cy="1014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4"/>
              </a:lnSpc>
              <a:buNone/>
            </a:pPr>
            <a:r>
              <a:rPr lang="en-US" sz="166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логотипа, лозунга, цветовой гаммы и других элементов, которые создадут узнаваемую и привлекательную идентичность бренда.</a:t>
            </a:r>
            <a:endParaRPr lang="en-US" sz="1665" dirty="0"/>
          </a:p>
        </p:txBody>
      </p:sp>
      <p:sp>
        <p:nvSpPr>
          <p:cNvPr id="17" name="Shape 13"/>
          <p:cNvSpPr/>
          <p:nvPr/>
        </p:nvSpPr>
        <p:spPr>
          <a:xfrm>
            <a:off x="5005328" y="6475512"/>
            <a:ext cx="739973" cy="42267"/>
          </a:xfrm>
          <a:prstGeom prst="roundRect">
            <a:avLst>
              <a:gd name="adj" fmla="val 225103"/>
            </a:avLst>
          </a:prstGeom>
          <a:solidFill>
            <a:srgbClr val="B8BFDF"/>
          </a:solidFill>
          <a:ln/>
        </p:spPr>
      </p:sp>
      <p:sp>
        <p:nvSpPr>
          <p:cNvPr id="18" name="Shape 14"/>
          <p:cNvSpPr/>
          <p:nvPr/>
        </p:nvSpPr>
        <p:spPr>
          <a:xfrm>
            <a:off x="4529673" y="6258878"/>
            <a:ext cx="475655" cy="475655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78382" y="6298406"/>
            <a:ext cx="178118" cy="396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2"/>
              </a:lnSpc>
              <a:buNone/>
            </a:pPr>
            <a:r>
              <a:rPr lang="en-US" sz="249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497" dirty="0"/>
          </a:p>
        </p:txBody>
      </p:sp>
      <p:sp>
        <p:nvSpPr>
          <p:cNvPr id="20" name="Text 16"/>
          <p:cNvSpPr/>
          <p:nvPr/>
        </p:nvSpPr>
        <p:spPr>
          <a:xfrm>
            <a:off x="5930265" y="6305074"/>
            <a:ext cx="2114312" cy="330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1"/>
              </a:lnSpc>
              <a:buNone/>
            </a:pPr>
            <a:r>
              <a:rPr lang="en-US" sz="208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Imagery</a:t>
            </a:r>
            <a:endParaRPr lang="en-US" sz="2081" dirty="0"/>
          </a:p>
        </p:txBody>
      </p:sp>
      <p:sp>
        <p:nvSpPr>
          <p:cNvPr id="21" name="Text 17"/>
          <p:cNvSpPr/>
          <p:nvPr/>
        </p:nvSpPr>
        <p:spPr>
          <a:xfrm>
            <a:off x="5930265" y="6762274"/>
            <a:ext cx="7907298" cy="676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4"/>
              </a:lnSpc>
              <a:buNone/>
            </a:pPr>
            <a:r>
              <a:rPr lang="en-US" sz="166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Выбор стиля фотографий и изображений, которые будут использоваться в маркетинге, рекламе и продукции бренда.</a:t>
            </a:r>
            <a:endParaRPr lang="en-US" sz="166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17306" y="1204001"/>
            <a:ext cx="82080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Разработка фирменного стиля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94" y="2298859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8294" y="304859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Уникальность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758294" y="3888700"/>
            <a:ext cx="313784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Создание уникального стиля, который выделит бренд среди конкурентов.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418" y="2298859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18235" y="304859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Цветовая гамма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218235" y="3888700"/>
            <a:ext cx="297769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Определение основных и вспомогательных цветов, которые будут использоваться в дизайне продукции и маркетинге.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172" y="2298859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52172" y="304859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Мода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852173" y="3888700"/>
            <a:ext cx="248452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Интеграция актуальных тенденций моды в фирменный стиль бренда.</a:t>
            </a:r>
            <a:endParaRPr lang="en-US" sz="1750" dirty="0"/>
          </a:p>
        </p:txBody>
      </p:sp>
      <p:pic>
        <p:nvPicPr>
          <p:cNvPr id="27" name="Рисунок 26" descr="maxresdefault.jpg"/>
          <p:cNvPicPr>
            <a:picLocks noChangeAspect="1"/>
          </p:cNvPicPr>
          <p:nvPr/>
        </p:nvPicPr>
        <p:blipFill>
          <a:blip r:embed="rId7"/>
          <a:srcRect r="68983"/>
          <a:stretch>
            <a:fillRect/>
          </a:stretch>
        </p:blipFill>
        <p:spPr>
          <a:xfrm>
            <a:off x="10074116" y="-33220"/>
            <a:ext cx="4556284" cy="8262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53983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Производство и распространение продукции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261836"/>
            <a:ext cx="3370064" cy="3427809"/>
          </a:xfrm>
          <a:prstGeom prst="roundRect">
            <a:avLst>
              <a:gd name="adj" fmla="val 29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67783" y="34916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Производство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3972044"/>
            <a:ext cx="291048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Выбор надежных и качественных производителей, которые смогут воплотить задуманный дизайн в реальные изделия.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3261836"/>
            <a:ext cx="3370064" cy="3427809"/>
          </a:xfrm>
          <a:prstGeom prst="roundRect">
            <a:avLst>
              <a:gd name="adj" fmla="val 29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60018" y="34916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Дистрибуция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3972044"/>
            <a:ext cx="291048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стратегии распределения продукции, включая выбор точек продаж, онлайн-платформ и партнеров по продажам.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3261836"/>
            <a:ext cx="3370064" cy="3427809"/>
          </a:xfrm>
          <a:prstGeom prst="roundRect">
            <a:avLst>
              <a:gd name="adj" fmla="val 296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52253" y="3491627"/>
            <a:ext cx="255210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Контроль качества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3972044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Установление строгого контроля качества продукции перед отправкой на склады и в магазины.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9619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Продвижение бренда и привлечение клиентов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829282"/>
            <a:ext cx="3518059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051221"/>
            <a:ext cx="28996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Цифровой маркетинг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4531638"/>
            <a:ext cx="307371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Использование социальных сетей, поисковой оптимизации и контекстной рекламы для привлечения внимания к бренду.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2" y="2829282"/>
            <a:ext cx="351817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8222" y="4051221"/>
            <a:ext cx="24611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Offline Маркетинг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8222" y="4531638"/>
            <a:ext cx="307383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Организация мероприятий, выставок, и создание PR-кампаний для увеличения узнаваемости бренда в реальном мире.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229" y="2829282"/>
            <a:ext cx="3518178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051221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Взаимодействие с клиентами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878824"/>
            <a:ext cx="307383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Создание сообщества вокруг бренда, участие в благотворительных мероприятиях и взаимодействие с покупателями.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Никита\Downloads\BREND_ODEZhDY_dekompozitsia_drawio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3084" y="0"/>
            <a:ext cx="12267316" cy="8229600"/>
          </a:xfrm>
          <a:prstGeom prst="rect">
            <a:avLst/>
          </a:prstGeom>
          <a:noFill/>
        </p:spPr>
      </p:pic>
      <p:sp>
        <p:nvSpPr>
          <p:cNvPr id="4" name="Блок-схема: процесс 3"/>
          <p:cNvSpPr/>
          <p:nvPr/>
        </p:nvSpPr>
        <p:spPr>
          <a:xfrm>
            <a:off x="0" y="0"/>
            <a:ext cx="2363084" cy="8229600"/>
          </a:xfrm>
          <a:prstGeom prst="flowChartProcess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Декомпозиция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Никита\Desktop\V_lH3h2_ly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1368" y="0"/>
            <a:ext cx="10123293" cy="8229600"/>
          </a:xfrm>
          <a:prstGeom prst="rect">
            <a:avLst/>
          </a:prstGeom>
          <a:noFill/>
        </p:spPr>
      </p:pic>
      <p:grpSp>
        <p:nvGrpSpPr>
          <p:cNvPr id="9" name="Группа 8"/>
          <p:cNvGrpSpPr/>
          <p:nvPr/>
        </p:nvGrpSpPr>
        <p:grpSpPr>
          <a:xfrm>
            <a:off x="414132" y="1288773"/>
            <a:ext cx="3006860" cy="5688497"/>
            <a:chOff x="165654" y="1527312"/>
            <a:chExt cx="3006860" cy="4953001"/>
          </a:xfrm>
          <a:blipFill dpi="0" rotWithShape="1">
            <a:blip r:embed="rId3"/>
            <a:srcRect/>
            <a:tile tx="0" ty="0" sx="100000" sy="100000" flip="none" algn="ctr"/>
          </a:blipFill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165654" y="2193234"/>
              <a:ext cx="917712" cy="4287079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>
              <a:off x="1212574" y="1779103"/>
              <a:ext cx="917712" cy="4287079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>
              <a:off x="2254802" y="1527312"/>
              <a:ext cx="917712" cy="4287079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501</Words>
  <Application>Microsoft Office PowerPoint</Application>
  <PresentationFormat>Произвольный</PresentationFormat>
  <Paragraphs>69</Paragraphs>
  <Slides>10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Никита</cp:lastModifiedBy>
  <cp:revision>7</cp:revision>
  <dcterms:created xsi:type="dcterms:W3CDTF">2024-02-20T07:39:46Z</dcterms:created>
  <dcterms:modified xsi:type="dcterms:W3CDTF">2024-02-21T14:24:16Z</dcterms:modified>
</cp:coreProperties>
</file>